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59"/>
  </p:normalViewPr>
  <p:slideViewPr>
    <p:cSldViewPr snapToGrid="0" snapToObjects="1">
      <p:cViewPr varScale="1">
        <p:scale>
          <a:sx n="111" d="100"/>
          <a:sy n="111" d="100"/>
        </p:scale>
        <p:origin x="6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43315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47784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0847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06873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58224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20092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64340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63240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5141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73065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0482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D291B17-9318-49DB-B28B-6E5994AE9581}" type="datetime1">
              <a:rPr lang="en-US" smtClean="0"/>
              <a:t>11/11/19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718936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3" Type="http://schemas.openxmlformats.org/officeDocument/2006/relationships/image" Target="../media/image2.png"/><Relationship Id="rId7" Type="http://schemas.openxmlformats.org/officeDocument/2006/relationships/image" Target="../media/image8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0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tif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5" Type="http://schemas.openxmlformats.org/officeDocument/2006/relationships/image" Target="../media/image14.tif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iff"/><Relationship Id="rId5" Type="http://schemas.openxmlformats.org/officeDocument/2006/relationships/image" Target="../media/image16.tif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20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iff"/><Relationship Id="rId5" Type="http://schemas.openxmlformats.org/officeDocument/2006/relationships/image" Target="../media/image18.tif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90B6E6-62A5-41CB-BF5D-6D39B5F14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7"/>
          <a:stretch/>
        </p:blipFill>
        <p:spPr>
          <a:xfrm>
            <a:off x="20" y="29719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18969DB-CDCA-B24B-A6B5-87E2B1F3C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2765" y="2324906"/>
            <a:ext cx="4509726" cy="1104094"/>
          </a:xfrm>
        </p:spPr>
        <p:txBody>
          <a:bodyPr>
            <a:normAutofit/>
          </a:bodyPr>
          <a:lstStyle/>
          <a:p>
            <a:r>
              <a:rPr lang="de-DE" sz="7200" b="1" dirty="0">
                <a:solidFill>
                  <a:srgbClr val="00B0F0"/>
                </a:solidFill>
              </a:rPr>
              <a:t>CARE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AF0FB13-C9E3-1F42-959E-C17C1725D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7681" y="3429000"/>
            <a:ext cx="7854810" cy="1255069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rgbClr val="00B0F0"/>
                </a:solidFill>
              </a:rPr>
              <a:t>Cooperating Actively for Responsibility and Empathy</a:t>
            </a:r>
            <a:endParaRPr lang="en-GB" sz="4000" dirty="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73F94E86-1C7C-C643-B99F-5047B63CB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491" y="5361888"/>
            <a:ext cx="3701626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04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8EC98BF-4D44-4F1F-AE3F-B10428390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D66784-AE41-4AAC-B24E-62D3096B0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0C2A50-26C3-42D6-ACF2-58F555F19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4D833E9-D10D-42CA-8494-6E27D6588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B30CC3-C0FC-4091-8D33-D267AB2FF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16D58DF-64C5-4F50-BB56-2E00DD4CB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2F258C-636B-6A4D-B864-3F20C6F5E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de-DE" sz="3400" b="1" dirty="0"/>
              <a:t>The </a:t>
            </a:r>
            <a:r>
              <a:rPr lang="de-DE" sz="3400" b="1" dirty="0" err="1"/>
              <a:t>team</a:t>
            </a:r>
            <a:endParaRPr lang="de-DE" sz="3400" b="1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6713F85-BF7D-F342-A2F4-AEC4CB2BA7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919" b="2"/>
          <a:stretch/>
        </p:blipFill>
        <p:spPr>
          <a:xfrm>
            <a:off x="4385135" y="3240749"/>
            <a:ext cx="2233290" cy="1504522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C2F4FA9-083B-F44A-910F-8C142CDDB8E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64" r="4360" b="-5"/>
          <a:stretch/>
        </p:blipFill>
        <p:spPr>
          <a:xfrm>
            <a:off x="1863945" y="3235703"/>
            <a:ext cx="2228653" cy="150956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1DF7505-7B2A-444B-9128-F8AADAA014E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510"/>
          <a:stretch/>
        </p:blipFill>
        <p:spPr>
          <a:xfrm>
            <a:off x="1897821" y="1464583"/>
            <a:ext cx="2233290" cy="1529112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0B6C1D9-7337-824A-B4E8-F8ABD6F448C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1299"/>
          <a:stretch/>
        </p:blipFill>
        <p:spPr>
          <a:xfrm>
            <a:off x="4399269" y="1461865"/>
            <a:ext cx="2227448" cy="1531830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A12632-7138-8E42-9C2A-6E8D917E0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5948" y="1464583"/>
            <a:ext cx="3687403" cy="486677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de-DE" sz="2200" dirty="0" err="1"/>
              <a:t>Escola</a:t>
            </a:r>
            <a:r>
              <a:rPr lang="de-DE" sz="2200" dirty="0"/>
              <a:t> </a:t>
            </a:r>
            <a:r>
              <a:rPr lang="de-DE" sz="2200" dirty="0" err="1"/>
              <a:t>Secundária</a:t>
            </a:r>
            <a:r>
              <a:rPr lang="de-DE" sz="2200" dirty="0"/>
              <a:t> Francisco Rodrigues </a:t>
            </a:r>
            <a:r>
              <a:rPr lang="de-DE" sz="2200" dirty="0" err="1"/>
              <a:t>Lobo</a:t>
            </a:r>
            <a:r>
              <a:rPr lang="de-DE" sz="2200" dirty="0"/>
              <a:t>, </a:t>
            </a:r>
            <a:r>
              <a:rPr lang="de-DE" sz="2200" dirty="0" err="1"/>
              <a:t>Leiria</a:t>
            </a:r>
            <a:r>
              <a:rPr lang="de-DE" sz="2200" dirty="0"/>
              <a:t>, </a:t>
            </a:r>
            <a:r>
              <a:rPr lang="de-DE" sz="2200" b="1" dirty="0"/>
              <a:t>Portugal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sz="2200" dirty="0" err="1"/>
              <a:t>Schildtin</a:t>
            </a:r>
            <a:r>
              <a:rPr lang="de-DE" sz="2200" dirty="0"/>
              <a:t> </a:t>
            </a:r>
            <a:r>
              <a:rPr lang="de-DE" sz="2200" dirty="0" err="1"/>
              <a:t>lukio</a:t>
            </a:r>
            <a:r>
              <a:rPr lang="de-DE" sz="2200" dirty="0"/>
              <a:t>, </a:t>
            </a:r>
            <a:r>
              <a:rPr lang="de-DE" sz="2200" dirty="0" err="1"/>
              <a:t>Jyväskyla</a:t>
            </a:r>
            <a:r>
              <a:rPr lang="de-DE" sz="2200" dirty="0"/>
              <a:t>, </a:t>
            </a:r>
            <a:r>
              <a:rPr lang="de-DE" sz="2200" b="1" dirty="0" err="1"/>
              <a:t>Finland</a:t>
            </a:r>
            <a:endParaRPr lang="de-DE" sz="2200" b="1" dirty="0"/>
          </a:p>
          <a:p>
            <a:pPr marL="0" indent="0">
              <a:lnSpc>
                <a:spcPct val="110000"/>
              </a:lnSpc>
              <a:buNone/>
            </a:pPr>
            <a:r>
              <a:rPr lang="de-DE" sz="2200" dirty="0"/>
              <a:t>I </a:t>
            </a:r>
            <a:r>
              <a:rPr lang="de-DE" sz="2200" dirty="0" err="1"/>
              <a:t>Liceum</a:t>
            </a:r>
            <a:r>
              <a:rPr lang="de-DE" sz="2200" dirty="0"/>
              <a:t> </a:t>
            </a:r>
            <a:r>
              <a:rPr lang="de-DE" sz="2200" dirty="0" err="1"/>
              <a:t>Ogolnoksztalcace</a:t>
            </a:r>
            <a:r>
              <a:rPr lang="de-DE" sz="2200" dirty="0"/>
              <a:t> </a:t>
            </a:r>
            <a:r>
              <a:rPr lang="de-DE" sz="2200" dirty="0" err="1"/>
              <a:t>im.M.Kopernika</a:t>
            </a:r>
            <a:r>
              <a:rPr lang="de-DE" sz="2200" dirty="0"/>
              <a:t> </a:t>
            </a:r>
            <a:r>
              <a:rPr lang="de-DE" sz="2200" dirty="0" err="1"/>
              <a:t>w</a:t>
            </a:r>
            <a:r>
              <a:rPr lang="de-DE" sz="2200" dirty="0"/>
              <a:t> </a:t>
            </a:r>
            <a:r>
              <a:rPr lang="de-DE" sz="2200" dirty="0" err="1"/>
              <a:t>Toruniu</a:t>
            </a:r>
            <a:r>
              <a:rPr lang="de-DE" sz="2200" dirty="0"/>
              <a:t>, </a:t>
            </a:r>
            <a:r>
              <a:rPr lang="de-DE" sz="2200" dirty="0" err="1"/>
              <a:t>Torún</a:t>
            </a:r>
            <a:r>
              <a:rPr lang="de-DE" sz="2200" dirty="0"/>
              <a:t>, </a:t>
            </a:r>
            <a:r>
              <a:rPr lang="de-DE" sz="2200" b="1" dirty="0" err="1"/>
              <a:t>Poland</a:t>
            </a:r>
            <a:endParaRPr lang="de-DE" sz="2200" b="1" dirty="0"/>
          </a:p>
          <a:p>
            <a:pPr marL="0" indent="0">
              <a:lnSpc>
                <a:spcPct val="110000"/>
              </a:lnSpc>
              <a:buNone/>
            </a:pPr>
            <a:r>
              <a:rPr lang="de-DE" sz="2200" dirty="0"/>
              <a:t>Dr. </a:t>
            </a:r>
            <a:r>
              <a:rPr lang="de-DE" sz="2200" dirty="0" err="1"/>
              <a:t>Knippenbergcollege</a:t>
            </a:r>
            <a:r>
              <a:rPr lang="de-DE" sz="2200" dirty="0"/>
              <a:t>, </a:t>
            </a:r>
            <a:r>
              <a:rPr lang="de-DE" sz="2200" dirty="0" err="1"/>
              <a:t>Helmond</a:t>
            </a:r>
            <a:r>
              <a:rPr lang="de-DE" sz="2200" dirty="0"/>
              <a:t>, </a:t>
            </a:r>
            <a:r>
              <a:rPr lang="de-DE" sz="2200" b="1" dirty="0"/>
              <a:t>The </a:t>
            </a:r>
            <a:r>
              <a:rPr lang="de-DE" sz="2200" b="1" dirty="0" err="1"/>
              <a:t>Netherlands</a:t>
            </a:r>
            <a:endParaRPr lang="de-DE" sz="2200" b="1" dirty="0"/>
          </a:p>
          <a:p>
            <a:pPr marL="0" indent="0">
              <a:lnSpc>
                <a:spcPct val="110000"/>
              </a:lnSpc>
              <a:buNone/>
            </a:pPr>
            <a:r>
              <a:rPr lang="de-DE" sz="2200" dirty="0"/>
              <a:t>Wittekind-Gymnasium, Lübbecke, </a:t>
            </a:r>
            <a:r>
              <a:rPr lang="de-DE" sz="2200" b="1" dirty="0"/>
              <a:t>Germany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CE36AA-9772-4553-BC7F-A78574992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847D9E52-BB5D-514F-B773-5876695871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9269" y="4968191"/>
            <a:ext cx="2271936" cy="1363162"/>
          </a:xfrm>
          <a:prstGeom prst="rect">
            <a:avLst/>
          </a:prstGeom>
        </p:spPr>
      </p:pic>
      <p:pic>
        <p:nvPicPr>
          <p:cNvPr id="19" name="Bild 4">
            <a:extLst>
              <a:ext uri="{FF2B5EF4-FFF2-40B4-BE49-F238E27FC236}">
                <a16:creationId xmlns:a16="http://schemas.microsoft.com/office/drawing/2014/main" id="{3A2D18B2-E4C8-B34C-BBF6-B2505761BD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01662" y="6059769"/>
            <a:ext cx="2333484" cy="64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94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C05E93-9EA7-4035-A9CB-856957F54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8CC278-7FC1-473F-9200-5ECE81A2B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CDAA77-E643-4455-8F0D-C3D925B2E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2B2654F-3E68-44D7-A592-E8D6FCF72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7A8F27-4D42-4E93-9612-A76626E49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4F09F6-99F4-44FC-8E9E-DB0D7210B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EBFC8F-B1CC-AA45-A2DF-8920494FA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293" y="787405"/>
            <a:ext cx="3640828" cy="1077229"/>
          </a:xfrm>
        </p:spPr>
        <p:txBody>
          <a:bodyPr>
            <a:normAutofit/>
          </a:bodyPr>
          <a:lstStyle/>
          <a:p>
            <a:pPr algn="l"/>
            <a:r>
              <a:rPr lang="de-DE" sz="3400" b="1" dirty="0"/>
              <a:t>The </a:t>
            </a:r>
            <a:r>
              <a:rPr lang="de-DE" b="1" dirty="0" err="1"/>
              <a:t>s</a:t>
            </a:r>
            <a:r>
              <a:rPr lang="de-DE" sz="3400" b="1" dirty="0" err="1"/>
              <a:t>ituation</a:t>
            </a:r>
            <a:endParaRPr lang="de-DE" sz="34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B1A1FD-BDF1-2141-9D87-A8B977090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8293" y="1328738"/>
            <a:ext cx="4887707" cy="472120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200" b="1" dirty="0"/>
              <a:t>students</a:t>
            </a:r>
            <a:r>
              <a:rPr lang="en-GB" sz="2200" dirty="0"/>
              <a:t>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200" dirty="0"/>
              <a:t>lack insight into the world of work </a:t>
            </a:r>
            <a:endParaRPr lang="de-DE" sz="2200" dirty="0"/>
          </a:p>
          <a:p>
            <a:pPr marL="0" indent="0">
              <a:lnSpc>
                <a:spcPct val="110000"/>
              </a:lnSpc>
              <a:buNone/>
            </a:pPr>
            <a:r>
              <a:rPr lang="en-GB" sz="2200" dirty="0"/>
              <a:t>lack social sense of responsibility </a:t>
            </a:r>
            <a:endParaRPr lang="de-DE" sz="2200" dirty="0"/>
          </a:p>
          <a:p>
            <a:pPr marL="0" indent="0">
              <a:lnSpc>
                <a:spcPct val="110000"/>
              </a:lnSpc>
              <a:buNone/>
            </a:pPr>
            <a:endParaRPr lang="de-DE" sz="2200" b="1" dirty="0"/>
          </a:p>
          <a:p>
            <a:pPr marL="0" indent="0">
              <a:lnSpc>
                <a:spcPct val="110000"/>
              </a:lnSpc>
              <a:buNone/>
            </a:pPr>
            <a:r>
              <a:rPr lang="de-DE" sz="2200" b="1" dirty="0" err="1"/>
              <a:t>schools</a:t>
            </a:r>
            <a:r>
              <a:rPr lang="de-DE" sz="2200" dirty="0"/>
              <a:t>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200" dirty="0"/>
              <a:t>lack of contacts to social institutions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200" dirty="0"/>
              <a:t>lack of knowledge </a:t>
            </a:r>
            <a:r>
              <a:rPr lang="en-GB" sz="2200" dirty="0">
                <a:sym typeface="Wingdings" pitchFamily="2" charset="2"/>
              </a:rPr>
              <a:t></a:t>
            </a:r>
            <a:r>
              <a:rPr lang="en-GB" sz="2200" dirty="0"/>
              <a:t> how to prepare students</a:t>
            </a:r>
            <a:endParaRPr lang="de-DE" sz="2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7EC6488-1B26-4241-805F-E9A6AE383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206" y="641225"/>
            <a:ext cx="4330179" cy="55702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19211B5-CE84-0540-8284-E22A25E391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4703" y="2043031"/>
            <a:ext cx="3690922" cy="2764628"/>
          </a:xfrm>
          <a:prstGeom prst="rect">
            <a:avLst/>
          </a:prstGeom>
          <a:ln>
            <a:noFill/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2FB948A-2BB9-4C6C-AF1B-65585E5C3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0325" y="887362"/>
            <a:ext cx="3840578" cy="5072946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3DDA0DD-CBE7-4893-827C-CC376A232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Bild 4">
            <a:extLst>
              <a:ext uri="{FF2B5EF4-FFF2-40B4-BE49-F238E27FC236}">
                <a16:creationId xmlns:a16="http://schemas.microsoft.com/office/drawing/2014/main" id="{330525FB-18C7-FF4B-9E0E-3C620E2007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1662" y="6059769"/>
            <a:ext cx="2333484" cy="64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01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31B3231-1C4D-4AB4-AB8B-D39CCC393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A82619F-6BBD-4913-A4EA-27A2A01F2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32623C-82B3-4C43-98E0-31A4ACA2F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28FAB9D-1EE6-43AC-B8F1-6569A0B8E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4962323-B671-484D-B5A3-CD4754337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81DEBE4-9960-46D9-8D96-FBDE91728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7B6909-EAB9-3742-9C8F-2CB742BA5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993" y="634231"/>
            <a:ext cx="3974905" cy="1077229"/>
          </a:xfrm>
        </p:spPr>
        <p:txBody>
          <a:bodyPr>
            <a:normAutofit/>
          </a:bodyPr>
          <a:lstStyle/>
          <a:p>
            <a:pPr algn="l"/>
            <a:r>
              <a:rPr lang="de-DE" sz="3400" b="1" dirty="0" err="1"/>
              <a:t>Objectives</a:t>
            </a:r>
            <a:endParaRPr lang="de-DE" sz="34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7CA21A-F388-3945-9BF3-2A0DBE860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675" y="1385888"/>
            <a:ext cx="5233987" cy="5186362"/>
          </a:xfrm>
        </p:spPr>
        <p:txBody>
          <a:bodyPr>
            <a:normAutofit/>
          </a:bodyPr>
          <a:lstStyle/>
          <a:p>
            <a:pPr marL="290322" indent="-171450">
              <a:lnSpc>
                <a:spcPct val="110000"/>
              </a:lnSpc>
            </a:pPr>
            <a:r>
              <a:rPr lang="en-GB" sz="2200" dirty="0"/>
              <a:t>improve students’ preparation for the job market </a:t>
            </a:r>
            <a:endParaRPr lang="de-DE" sz="2200" dirty="0"/>
          </a:p>
          <a:p>
            <a:pPr marL="290322" indent="-171450">
              <a:lnSpc>
                <a:spcPct val="110000"/>
              </a:lnSpc>
            </a:pPr>
            <a:r>
              <a:rPr lang="en-GB" sz="2200" dirty="0"/>
              <a:t>encourage social solidarity and social awareness</a:t>
            </a:r>
            <a:endParaRPr lang="de-DE" sz="2200" dirty="0"/>
          </a:p>
          <a:p>
            <a:pPr marL="290322" indent="-171450">
              <a:lnSpc>
                <a:spcPct val="110000"/>
              </a:lnSpc>
            </a:pPr>
            <a:r>
              <a:rPr lang="en-GB" sz="2200" dirty="0"/>
              <a:t>promote compulsory internships</a:t>
            </a:r>
          </a:p>
          <a:p>
            <a:pPr marL="118872" indent="0">
              <a:lnSpc>
                <a:spcPct val="110000"/>
              </a:lnSpc>
              <a:buNone/>
            </a:pPr>
            <a:endParaRPr lang="de-DE" sz="2200" dirty="0"/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2200" dirty="0"/>
              <a:t>reduction of prejudices </a:t>
            </a:r>
            <a:endParaRPr lang="de-DE" sz="2200" dirty="0"/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GB" sz="2200" dirty="0"/>
              <a:t>higher appreciation of social professions</a:t>
            </a:r>
            <a:endParaRPr lang="de-DE" sz="2200" dirty="0"/>
          </a:p>
          <a:p>
            <a:pPr>
              <a:lnSpc>
                <a:spcPct val="110000"/>
              </a:lnSpc>
            </a:pPr>
            <a:endParaRPr lang="de-DE" sz="1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79C08FA-E5D8-4749-BB42-E50A0AFF12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913" r="-1" b="-1"/>
          <a:stretch/>
        </p:blipFill>
        <p:spPr>
          <a:xfrm>
            <a:off x="6747481" y="2"/>
            <a:ext cx="4636987" cy="34229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AEE957C-3127-2D41-B7F1-3CE62738C1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013" r="20183" b="-2"/>
          <a:stretch/>
        </p:blipFill>
        <p:spPr>
          <a:xfrm>
            <a:off x="6747933" y="3425633"/>
            <a:ext cx="4636987" cy="34325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2C5CA78E-387F-4DB6-8894-AA38E5EAF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Bild 4">
            <a:extLst>
              <a:ext uri="{FF2B5EF4-FFF2-40B4-BE49-F238E27FC236}">
                <a16:creationId xmlns:a16="http://schemas.microsoft.com/office/drawing/2014/main" id="{787974E9-7192-654C-9F22-272A72BEEF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1662" y="6059769"/>
            <a:ext cx="2333484" cy="64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07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31B3231-1C4D-4AB4-AB8B-D39CCC393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82619F-6BBD-4913-A4EA-27A2A01F2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32623C-82B3-4C43-98E0-31A4ACA2F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28FAB9D-1EE6-43AC-B8F1-6569A0B8E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962323-B671-484D-B5A3-CD4754337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1DEBE4-9960-46D9-8D96-FBDE91728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1F15E03-C51F-FA43-8D04-1C13BE886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125" y="761249"/>
            <a:ext cx="3974905" cy="1077229"/>
          </a:xfrm>
        </p:spPr>
        <p:txBody>
          <a:bodyPr>
            <a:normAutofit/>
          </a:bodyPr>
          <a:lstStyle/>
          <a:p>
            <a:pPr algn="l"/>
            <a:r>
              <a:rPr lang="de-DE" b="1" dirty="0"/>
              <a:t>Organisation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F8DB85-5A91-F041-8BF0-652A30A02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42" y="1250066"/>
            <a:ext cx="5644749" cy="4799878"/>
          </a:xfrm>
        </p:spPr>
        <p:txBody>
          <a:bodyPr>
            <a:noAutofit/>
          </a:bodyPr>
          <a:lstStyle/>
          <a:p>
            <a:r>
              <a:rPr lang="en-GB" sz="2200" dirty="0"/>
              <a:t>5 meetings, one in each country, 6 students per school</a:t>
            </a:r>
          </a:p>
          <a:p>
            <a:r>
              <a:rPr lang="en-GB" sz="2200" dirty="0"/>
              <a:t>at least one visit of a social institution</a:t>
            </a:r>
          </a:p>
          <a:p>
            <a:r>
              <a:rPr lang="en-GB" sz="2200" dirty="0"/>
              <a:t>one social day for students</a:t>
            </a:r>
          </a:p>
          <a:p>
            <a:r>
              <a:rPr lang="en-GB" sz="2200" dirty="0"/>
              <a:t>theoretical and practical elements, excursions, workshops and presentations</a:t>
            </a:r>
          </a:p>
          <a:p>
            <a:r>
              <a:rPr lang="en-GB" sz="2200" dirty="0"/>
              <a:t>fundraising activities/ charity</a:t>
            </a:r>
          </a:p>
          <a:p>
            <a:r>
              <a:rPr lang="en-GB" sz="2200" dirty="0"/>
              <a:t>internship project NL - D</a:t>
            </a:r>
            <a:endParaRPr lang="de-DE" sz="22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FF122BE-285D-F848-B6F3-DB733BD865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3799"/>
          <a:stretch/>
        </p:blipFill>
        <p:spPr>
          <a:xfrm>
            <a:off x="6747481" y="2"/>
            <a:ext cx="4636987" cy="34229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B9B72F0-4946-024A-94D7-51D7FFC823F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009" r="6182" b="-2"/>
          <a:stretch/>
        </p:blipFill>
        <p:spPr>
          <a:xfrm>
            <a:off x="6747933" y="3425633"/>
            <a:ext cx="4636987" cy="34325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C5CA78E-387F-4DB6-8894-AA38E5EAF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Bild 4">
            <a:extLst>
              <a:ext uri="{FF2B5EF4-FFF2-40B4-BE49-F238E27FC236}">
                <a16:creationId xmlns:a16="http://schemas.microsoft.com/office/drawing/2014/main" id="{CF739C60-93E7-9E4A-92CF-59D74A5153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8042" y="6214801"/>
            <a:ext cx="2333484" cy="64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91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EEB229-3EBA-4333-B94C-ED62EC101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666C73-1C44-4BD3-9529-A7E02C6A8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3E4E2F-EA2E-477B-A595-C5A5F62E9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6500FA0-D185-45FF-9F47-EF5FB7158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73825F-243F-467C-8349-B97E81C3E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5659AF-6F61-42EF-B761-0862A79DB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7243C8-63AC-DD4E-B902-6AE352A86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840" y="698097"/>
            <a:ext cx="5015778" cy="1077229"/>
          </a:xfrm>
        </p:spPr>
        <p:txBody>
          <a:bodyPr>
            <a:normAutofit/>
          </a:bodyPr>
          <a:lstStyle/>
          <a:p>
            <a:pPr algn="l"/>
            <a:r>
              <a:rPr lang="de-DE" sz="3400" b="1" dirty="0" err="1"/>
              <a:t>Five</a:t>
            </a:r>
            <a:r>
              <a:rPr lang="de-DE" sz="3400" b="1" dirty="0"/>
              <a:t> </a:t>
            </a:r>
            <a:r>
              <a:rPr lang="de-DE" b="1" dirty="0" err="1"/>
              <a:t>topics</a:t>
            </a:r>
            <a:endParaRPr lang="de-DE" sz="34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91E79B-4CC7-E148-A62B-CD16E0451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840" y="1885285"/>
            <a:ext cx="5398257" cy="416465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/>
              <a:t>Germany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/>
              <a:t>– caring for </a:t>
            </a:r>
            <a:r>
              <a:rPr lang="en-GB" sz="2200" b="1" dirty="0"/>
              <a:t>disabled people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2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/>
              <a:t>Finland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/>
              <a:t>– caring for </a:t>
            </a:r>
            <a:r>
              <a:rPr lang="en-GB" sz="2200" b="1" dirty="0"/>
              <a:t>refugees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2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/>
              <a:t>Poland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/>
              <a:t>– caring for people with </a:t>
            </a:r>
            <a:r>
              <a:rPr lang="en-GB" sz="2200" b="1" dirty="0"/>
              <a:t>mental diseases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2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/>
              <a:t>Portugal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/>
              <a:t>– caring for </a:t>
            </a:r>
            <a:r>
              <a:rPr lang="en-GB" sz="2200" b="1" dirty="0"/>
              <a:t>old and young people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2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/>
              <a:t>The Netherlands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/>
              <a:t>– caring for </a:t>
            </a:r>
            <a:r>
              <a:rPr lang="en-GB" sz="2200" b="1" dirty="0"/>
              <a:t>addicted people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89233CD-D153-084D-A60A-5428C0503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3267" y="641207"/>
            <a:ext cx="3771618" cy="2621275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AD39803-4777-0E4A-96C2-73D6992BDB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1768" y="3777349"/>
            <a:ext cx="3994617" cy="2246972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0650157-038B-4377-BAFA-B12FF57E0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Bild 4">
            <a:extLst>
              <a:ext uri="{FF2B5EF4-FFF2-40B4-BE49-F238E27FC236}">
                <a16:creationId xmlns:a16="http://schemas.microsoft.com/office/drawing/2014/main" id="{BA79F4FF-6BAD-8A4F-9178-B4DA58FA46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2901" y="6151994"/>
            <a:ext cx="2333484" cy="64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89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5E448A1-B451-4011-8679-362663945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C79A7F0-84F4-4573-A826-7FFE90EC8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967154-B8C4-4E0F-8912-47269F440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A529AB9-1A78-4121-AE3E-2E42DA1EC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F5C491-BE48-45D7-986E-D6B7930D8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0EA5102-6D8C-4E4F-A08B-59F6C105F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F78F0C-5048-8F48-B994-F029B2B76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662" y="782735"/>
            <a:ext cx="3969504" cy="1077229"/>
          </a:xfrm>
        </p:spPr>
        <p:txBody>
          <a:bodyPr>
            <a:normAutofit/>
          </a:bodyPr>
          <a:lstStyle/>
          <a:p>
            <a:pPr algn="l"/>
            <a:r>
              <a:rPr lang="de-DE" sz="3400" b="1" dirty="0" err="1"/>
              <a:t>Benefits</a:t>
            </a:r>
            <a:endParaRPr lang="de-DE" sz="34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BDB41C-51E6-E749-A3A0-FE8D78339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840" y="1671637"/>
            <a:ext cx="5234079" cy="440362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200" dirty="0"/>
              <a:t>students…</a:t>
            </a:r>
          </a:p>
          <a:p>
            <a:pPr>
              <a:lnSpc>
                <a:spcPct val="110000"/>
              </a:lnSpc>
            </a:pPr>
            <a:r>
              <a:rPr lang="en-GB" sz="2200" dirty="0"/>
              <a:t> gain experience in the work field of social professions</a:t>
            </a:r>
            <a:endParaRPr lang="de-DE" sz="2200" dirty="0"/>
          </a:p>
          <a:p>
            <a:pPr>
              <a:lnSpc>
                <a:spcPct val="110000"/>
              </a:lnSpc>
            </a:pPr>
            <a:r>
              <a:rPr lang="en-GB" sz="2200" dirty="0"/>
              <a:t>reduce prejudices and inhibition levels</a:t>
            </a:r>
            <a:endParaRPr lang="de-DE" sz="2200" dirty="0"/>
          </a:p>
          <a:p>
            <a:pPr>
              <a:lnSpc>
                <a:spcPct val="110000"/>
              </a:lnSpc>
            </a:pPr>
            <a:r>
              <a:rPr lang="en-GB" sz="2200" dirty="0"/>
              <a:t>work independently and establish social responsibility in a European context</a:t>
            </a:r>
            <a:endParaRPr lang="de-DE" sz="2200" dirty="0"/>
          </a:p>
          <a:p>
            <a:pPr marL="0" indent="0">
              <a:lnSpc>
                <a:spcPct val="110000"/>
              </a:lnSpc>
              <a:buNone/>
            </a:pPr>
            <a:r>
              <a:rPr lang="en-GB" sz="1900" dirty="0"/>
              <a:t> </a:t>
            </a:r>
            <a:endParaRPr lang="de-DE" sz="1900" dirty="0"/>
          </a:p>
          <a:p>
            <a:pPr>
              <a:lnSpc>
                <a:spcPct val="110000"/>
              </a:lnSpc>
            </a:pPr>
            <a:endParaRPr lang="de-DE" sz="19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443BCDE-A432-5B48-BB82-385C28EB3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4583" y="641207"/>
            <a:ext cx="3988987" cy="3109526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99985CB-8F56-0C4A-A7DD-AFA7030C08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4092" y="4227992"/>
            <a:ext cx="1829746" cy="1829746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FBB9143-D918-324C-9D08-3558BF8D1B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5571" y="4215983"/>
            <a:ext cx="1850814" cy="1850814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91C5393-DDF8-4E35-B53E-FFE8D55EB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D62B066-D75C-074C-8329-4A6C59BAF9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1662" y="6059769"/>
            <a:ext cx="2333484" cy="64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465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Microsoft Macintosh PowerPoint</Application>
  <PresentationFormat>Breitbild</PresentationFormat>
  <Paragraphs>51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MS Shell Dlg 2</vt:lpstr>
      <vt:lpstr>Wingdings</vt:lpstr>
      <vt:lpstr>Wingdings 3</vt:lpstr>
      <vt:lpstr>Madison</vt:lpstr>
      <vt:lpstr>CARE</vt:lpstr>
      <vt:lpstr>The team</vt:lpstr>
      <vt:lpstr>The situation</vt:lpstr>
      <vt:lpstr>Objectives</vt:lpstr>
      <vt:lpstr>Organisation</vt:lpstr>
      <vt:lpstr>Five topics</vt:lpstr>
      <vt:lpstr>Benefits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</dc:title>
  <dc:creator>Jessica Stefener</dc:creator>
  <cp:lastModifiedBy>Jessica Stefener</cp:lastModifiedBy>
  <cp:revision>7</cp:revision>
  <dcterms:created xsi:type="dcterms:W3CDTF">2019-11-05T08:57:25Z</dcterms:created>
  <dcterms:modified xsi:type="dcterms:W3CDTF">2019-11-11T17:11:36Z</dcterms:modified>
</cp:coreProperties>
</file>